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4"/>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verage" panose="020B0604020202020204" charset="0"/>
      <p:regular r:id="rId25"/>
    </p:embeddedFont>
    <p:embeddedFont>
      <p:font typeface="Roboto Medium" panose="020B0604020202020204" charset="0"/>
      <p:regular r:id="rId26"/>
      <p:bold r:id="rId27"/>
      <p:italic r:id="rId28"/>
      <p:boldItalic r:id="rId29"/>
    </p:embeddedFont>
    <p:embeddedFont>
      <p:font typeface="Roboto Thin" panose="020B0604020202020204" charset="0"/>
      <p:regular r:id="rId30"/>
      <p:bold r:id="rId31"/>
      <p:italic r:id="rId32"/>
      <p:boldItalic r:id="rId33"/>
    </p:embeddedFont>
    <p:embeddedFont>
      <p:font typeface="Roboto" panose="020B0604020202020204" charset="0"/>
      <p:regular r:id="rId34"/>
      <p:bold r:id="rId35"/>
      <p:italic r:id="rId36"/>
      <p:boldItalic r:id="rId37"/>
    </p:embeddedFont>
    <p:embeddedFont>
      <p:font typeface="Georgia" panose="02040502050405020303" pitchFamily="18" charset="0"/>
      <p:regular r:id="rId38"/>
      <p:bold r:id="rId39"/>
      <p:italic r:id="rId40"/>
      <p:boldItalic r:id="rId41"/>
    </p:embeddedFont>
    <p:embeddedFont>
      <p:font typeface="Lato" panose="020B0604020202020204" charset="0"/>
      <p:regular r:id="rId42"/>
      <p:bold r:id="rId43"/>
      <p:italic r:id="rId44"/>
      <p:boldItalic r:id="rId45"/>
    </p:embeddedFont>
    <p:embeddedFont>
      <p:font typeface="Montserrat"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09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 orient="horz" pos="10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7452931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516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ac2f697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ac2f697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967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ac2f697b2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ac2f697b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374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ac2f697b2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ac2f697b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69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ac2f697b2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ac2f697b2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243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ac2f697b2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ac2f697b2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265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ac2f697b2_0_1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ac2f697b2_0_1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313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ac2f697b2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ac2f697b2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079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ac2f697b2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ac2f697b2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665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ac2f697b2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ac2f697b2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14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ac2f697b2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ac2f697b2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724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664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f87997393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07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f8799739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248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f87997393_0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45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784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5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68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005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21b76501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21b76501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977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21b76501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21b76501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44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21b76501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21b76501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030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80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t>B.Tech. Major Project -</a:t>
            </a:r>
            <a:endParaRPr sz="2800"/>
          </a:p>
          <a:p>
            <a:pPr marL="0" lvl="0" indent="0" algn="l" rtl="0">
              <a:spcBef>
                <a:spcPts val="0"/>
              </a:spcBef>
              <a:spcAft>
                <a:spcPts val="0"/>
              </a:spcAft>
              <a:buNone/>
            </a:pPr>
            <a:r>
              <a:rPr lang="en-GB" sz="2800"/>
              <a:t> </a:t>
            </a:r>
            <a:endParaRPr sz="2800">
              <a:solidFill>
                <a:srgbClr val="CCCCCC"/>
              </a:solidFill>
            </a:endParaRPr>
          </a:p>
          <a:p>
            <a:pPr marL="0" lvl="0" indent="0" algn="l" rtl="0">
              <a:spcBef>
                <a:spcPts val="0"/>
              </a:spcBef>
              <a:spcAft>
                <a:spcPts val="0"/>
              </a:spcAft>
              <a:buNone/>
            </a:pPr>
            <a:r>
              <a:rPr lang="en-GB" sz="2300">
                <a:solidFill>
                  <a:srgbClr val="CCCCCC"/>
                </a:solidFill>
                <a:latin typeface="Georgia"/>
                <a:ea typeface="Georgia"/>
                <a:cs typeface="Georgia"/>
                <a:sym typeface="Georgia"/>
              </a:rPr>
              <a:t>Channel Estimation in MIMO OFDM System in 5G using Deep Learning</a:t>
            </a:r>
            <a:endParaRPr sz="2300">
              <a:solidFill>
                <a:srgbClr val="CCCCCC"/>
              </a:solidFill>
              <a:latin typeface="Georgia"/>
              <a:ea typeface="Georgia"/>
              <a:cs typeface="Georgia"/>
              <a:sym typeface="Georgia"/>
            </a:endParaRPr>
          </a:p>
        </p:txBody>
      </p:sp>
      <p:sp>
        <p:nvSpPr>
          <p:cNvPr id="229" name="Google Shape;229;p17"/>
          <p:cNvSpPr txBox="1">
            <a:spLocks noGrp="1"/>
          </p:cNvSpPr>
          <p:nvPr>
            <p:ph type="subTitle" idx="1"/>
          </p:nvPr>
        </p:nvSpPr>
        <p:spPr>
          <a:xfrm>
            <a:off x="4637550" y="3672475"/>
            <a:ext cx="39171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Under Supervision of Prof. Purnendu Karmakar-</a:t>
            </a:r>
            <a:endParaRPr/>
          </a:p>
          <a:p>
            <a:pPr marL="1371600" lvl="0" indent="-311150" algn="l" rtl="0">
              <a:lnSpc>
                <a:spcPct val="100000"/>
              </a:lnSpc>
              <a:spcBef>
                <a:spcPts val="1600"/>
              </a:spcBef>
              <a:spcAft>
                <a:spcPts val="0"/>
              </a:spcAft>
              <a:buSzPts val="1300"/>
              <a:buChar char="●"/>
            </a:pPr>
            <a:r>
              <a:rPr lang="en-GB"/>
              <a:t>Aniket Tiwary - 17uec020</a:t>
            </a:r>
            <a:endParaRPr/>
          </a:p>
          <a:p>
            <a:pPr marL="1371600" lvl="0" indent="-311150" algn="l" rtl="0">
              <a:lnSpc>
                <a:spcPct val="100000"/>
              </a:lnSpc>
              <a:spcBef>
                <a:spcPts val="0"/>
              </a:spcBef>
              <a:spcAft>
                <a:spcPts val="0"/>
              </a:spcAft>
              <a:buSzPts val="1300"/>
              <a:buChar char="●"/>
            </a:pPr>
            <a:r>
              <a:rPr lang="en-GB"/>
              <a:t>Aditya Raj - 17uec143</a:t>
            </a:r>
            <a:endParaRPr/>
          </a:p>
          <a:p>
            <a:pPr marL="1371600" lvl="0" indent="-311150" algn="l" rtl="0">
              <a:lnSpc>
                <a:spcPct val="100000"/>
              </a:lnSpc>
              <a:spcBef>
                <a:spcPts val="0"/>
              </a:spcBef>
              <a:spcAft>
                <a:spcPts val="0"/>
              </a:spcAft>
              <a:buSzPts val="1300"/>
              <a:buChar char="●"/>
            </a:pPr>
            <a:r>
              <a:rPr lang="en-GB"/>
              <a:t>Yash Maheshwari - 17uec146</a:t>
            </a:r>
            <a:endParaRPr/>
          </a:p>
          <a:p>
            <a:pPr marL="0" lvl="0" indent="0" algn="l" rtl="0">
              <a:lnSpc>
                <a:spcPct val="115000"/>
              </a:lnSpc>
              <a:spcBef>
                <a:spcPts val="1600"/>
              </a:spcBef>
              <a:spcAft>
                <a:spcPts val="16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Code Flow</a:t>
            </a:r>
            <a:endParaRPr/>
          </a:p>
        </p:txBody>
      </p:sp>
      <p:pic>
        <p:nvPicPr>
          <p:cNvPr id="331" name="Google Shape;331;p26"/>
          <p:cNvPicPr preferRelativeResize="0"/>
          <p:nvPr/>
        </p:nvPicPr>
        <p:blipFill>
          <a:blip r:embed="rId3">
            <a:alphaModFix/>
          </a:blip>
          <a:stretch>
            <a:fillRect/>
          </a:stretch>
        </p:blipFill>
        <p:spPr>
          <a:xfrm>
            <a:off x="1297500" y="873525"/>
            <a:ext cx="6794375" cy="4090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Code Flow</a:t>
            </a:r>
            <a:endParaRPr/>
          </a:p>
        </p:txBody>
      </p:sp>
      <p:sp>
        <p:nvSpPr>
          <p:cNvPr id="337" name="Google Shape;337;p27"/>
          <p:cNvSpPr txBox="1">
            <a:spLocks noGrp="1"/>
          </p:cNvSpPr>
          <p:nvPr>
            <p:ph type="body" idx="1"/>
          </p:nvPr>
        </p:nvSpPr>
        <p:spPr>
          <a:xfrm>
            <a:off x="1297500" y="1567550"/>
            <a:ext cx="7343100" cy="307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 can be seen from the code flow, we have called three functions in order to achieve our desired result. These functions serve the following purpose:</a:t>
            </a:r>
            <a:endParaRPr/>
          </a:p>
          <a:p>
            <a:pPr marL="457200" lvl="0" indent="-311150" algn="l" rtl="0">
              <a:lnSpc>
                <a:spcPct val="150000"/>
              </a:lnSpc>
              <a:spcBef>
                <a:spcPts val="1600"/>
              </a:spcBef>
              <a:spcAft>
                <a:spcPts val="0"/>
              </a:spcAft>
              <a:buSzPts val="1300"/>
              <a:buAutoNum type="arabicPeriod"/>
            </a:pPr>
            <a:r>
              <a:rPr lang="en-GB" b="1"/>
              <a:t>Function-1</a:t>
            </a:r>
            <a:r>
              <a:rPr lang="en-GB"/>
              <a:t>: for modelling Transmission and Receiver process in OFDM systems.</a:t>
            </a:r>
            <a:endParaRPr/>
          </a:p>
          <a:p>
            <a:pPr marL="457200" lvl="0" indent="-311150" algn="l" rtl="0">
              <a:lnSpc>
                <a:spcPct val="150000"/>
              </a:lnSpc>
              <a:spcBef>
                <a:spcPts val="0"/>
              </a:spcBef>
              <a:spcAft>
                <a:spcPts val="0"/>
              </a:spcAft>
              <a:buSzPts val="1300"/>
              <a:buAutoNum type="arabicPeriod"/>
            </a:pPr>
            <a:r>
              <a:rPr lang="en-GB" b="1"/>
              <a:t>Function-2</a:t>
            </a:r>
            <a:r>
              <a:rPr lang="en-GB"/>
              <a:t>: for performing LSE and MMSE channel estimation.</a:t>
            </a:r>
            <a:endParaRPr/>
          </a:p>
          <a:p>
            <a:pPr marL="457200" lvl="0" indent="-311150" algn="l" rtl="0">
              <a:lnSpc>
                <a:spcPct val="200000"/>
              </a:lnSpc>
              <a:spcBef>
                <a:spcPts val="0"/>
              </a:spcBef>
              <a:spcAft>
                <a:spcPts val="0"/>
              </a:spcAft>
              <a:buSzPts val="1300"/>
              <a:buAutoNum type="arabicPeriod"/>
            </a:pPr>
            <a:r>
              <a:rPr lang="en-GB" b="1"/>
              <a:t>Function-3</a:t>
            </a:r>
            <a:r>
              <a:rPr lang="en-GB"/>
              <a:t>: for calculating SER  (Symbol Error Rate)  of LSE and MMSE channel estimation.</a:t>
            </a:r>
            <a:endParaRPr/>
          </a:p>
          <a:p>
            <a:pPr marL="0" lvl="0" indent="0" algn="l" rtl="0">
              <a:spcBef>
                <a:spcPts val="1600"/>
              </a:spcBef>
              <a:spcAft>
                <a:spcPts val="1600"/>
              </a:spcAft>
              <a:buNone/>
            </a:pPr>
            <a:r>
              <a:rPr lang="en-GB"/>
              <a:t>In  next few slides we present a code flow for these functions...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Function-1 (for modelling Tx and Rx process in OFDM systems).</a:t>
            </a:r>
            <a:endParaRPr sz="1700"/>
          </a:p>
        </p:txBody>
      </p:sp>
      <p:pic>
        <p:nvPicPr>
          <p:cNvPr id="343" name="Google Shape;343;p28"/>
          <p:cNvPicPr preferRelativeResize="0"/>
          <p:nvPr/>
        </p:nvPicPr>
        <p:blipFill>
          <a:blip r:embed="rId3">
            <a:alphaModFix/>
          </a:blip>
          <a:stretch>
            <a:fillRect/>
          </a:stretch>
        </p:blipFill>
        <p:spPr>
          <a:xfrm>
            <a:off x="1218750" y="991805"/>
            <a:ext cx="7117650" cy="39458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Function-2 (for performing LSE and MMSE channel estimation)</a:t>
            </a:r>
            <a:endParaRPr sz="1700"/>
          </a:p>
        </p:txBody>
      </p:sp>
      <p:pic>
        <p:nvPicPr>
          <p:cNvPr id="349" name="Google Shape;349;p29"/>
          <p:cNvPicPr preferRelativeResize="0"/>
          <p:nvPr/>
        </p:nvPicPr>
        <p:blipFill>
          <a:blip r:embed="rId3">
            <a:alphaModFix/>
          </a:blip>
          <a:stretch>
            <a:fillRect/>
          </a:stretch>
        </p:blipFill>
        <p:spPr>
          <a:xfrm>
            <a:off x="1375575" y="941925"/>
            <a:ext cx="7271425" cy="3986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0"/>
          <p:cNvSpPr txBox="1">
            <a:spLocks noGrp="1"/>
          </p:cNvSpPr>
          <p:nvPr>
            <p:ph type="title"/>
          </p:nvPr>
        </p:nvSpPr>
        <p:spPr>
          <a:xfrm>
            <a:off x="1239100" y="393750"/>
            <a:ext cx="7699800" cy="8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Function-3 (for calculating SER of LSE and MMSE channel estimation) </a:t>
            </a:r>
            <a:endParaRPr sz="1700"/>
          </a:p>
        </p:txBody>
      </p:sp>
      <p:pic>
        <p:nvPicPr>
          <p:cNvPr id="355" name="Google Shape;355;p30"/>
          <p:cNvPicPr preferRelativeResize="0"/>
          <p:nvPr/>
        </p:nvPicPr>
        <p:blipFill>
          <a:blip r:embed="rId3">
            <a:alphaModFix/>
          </a:blip>
          <a:stretch>
            <a:fillRect/>
          </a:stretch>
        </p:blipFill>
        <p:spPr>
          <a:xfrm>
            <a:off x="1128600" y="1104150"/>
            <a:ext cx="7376699" cy="3891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sp>
        <p:nvSpPr>
          <p:cNvPr id="361" name="Google Shape;361;p31"/>
          <p:cNvSpPr txBox="1">
            <a:spLocks noGrp="1"/>
          </p:cNvSpPr>
          <p:nvPr>
            <p:ph type="body" idx="1"/>
          </p:nvPr>
        </p:nvSpPr>
        <p:spPr>
          <a:xfrm>
            <a:off x="1297500" y="11662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Montserrat"/>
                <a:ea typeface="Montserrat"/>
                <a:cs typeface="Montserrat"/>
                <a:sym typeface="Montserrat"/>
              </a:rPr>
              <a:t>		</a:t>
            </a:r>
            <a:r>
              <a:rPr lang="en-GB" sz="1500">
                <a:solidFill>
                  <a:srgbClr val="000000"/>
                </a:solidFill>
                <a:highlight>
                  <a:srgbClr val="E4E8EE"/>
                </a:highlight>
                <a:latin typeface="Montserrat"/>
                <a:ea typeface="Montserrat"/>
                <a:cs typeface="Montserrat"/>
                <a:sym typeface="Montserrat"/>
              </a:rPr>
              <a:t>Auto-Covariance of the channel frequency response</a:t>
            </a:r>
            <a:endParaRPr sz="1900">
              <a:latin typeface="Montserrat"/>
              <a:ea typeface="Montserrat"/>
              <a:cs typeface="Montserrat"/>
              <a:sym typeface="Montserrat"/>
            </a:endParaRPr>
          </a:p>
        </p:txBody>
      </p:sp>
      <p:pic>
        <p:nvPicPr>
          <p:cNvPr id="362" name="Google Shape;362;p31"/>
          <p:cNvPicPr preferRelativeResize="0"/>
          <p:nvPr/>
        </p:nvPicPr>
        <p:blipFill>
          <a:blip r:embed="rId3">
            <a:alphaModFix/>
          </a:blip>
          <a:stretch>
            <a:fillRect/>
          </a:stretch>
        </p:blipFill>
        <p:spPr>
          <a:xfrm>
            <a:off x="1745601" y="1736875"/>
            <a:ext cx="5996799" cy="2848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sp>
        <p:nvSpPr>
          <p:cNvPr id="368" name="Google Shape;368;p32"/>
          <p:cNvSpPr txBox="1">
            <a:spLocks noGrp="1"/>
          </p:cNvSpPr>
          <p:nvPr>
            <p:ph type="body" idx="1"/>
          </p:nvPr>
        </p:nvSpPr>
        <p:spPr>
          <a:xfrm>
            <a:off x="1163750" y="10203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Montserrat"/>
                <a:ea typeface="Montserrat"/>
                <a:cs typeface="Montserrat"/>
                <a:sym typeface="Montserrat"/>
              </a:rPr>
              <a:t>		</a:t>
            </a:r>
            <a:r>
              <a:rPr lang="en-GB" sz="1600">
                <a:solidFill>
                  <a:srgbClr val="000000"/>
                </a:solidFill>
                <a:highlight>
                  <a:srgbClr val="E4E8EE"/>
                </a:highlight>
                <a:latin typeface="Montserrat"/>
                <a:ea typeface="Montserrat"/>
                <a:cs typeface="Montserrat"/>
                <a:sym typeface="Montserrat"/>
              </a:rPr>
              <a:t>Transmitted and Received packets Magnitude</a:t>
            </a:r>
            <a:endParaRPr sz="1700">
              <a:latin typeface="Montserrat"/>
              <a:ea typeface="Montserrat"/>
              <a:cs typeface="Montserrat"/>
              <a:sym typeface="Montserrat"/>
            </a:endParaRPr>
          </a:p>
        </p:txBody>
      </p:sp>
      <p:pic>
        <p:nvPicPr>
          <p:cNvPr id="369" name="Google Shape;369;p32"/>
          <p:cNvPicPr preferRelativeResize="0"/>
          <p:nvPr/>
        </p:nvPicPr>
        <p:blipFill>
          <a:blip r:embed="rId3">
            <a:alphaModFix/>
          </a:blip>
          <a:stretch>
            <a:fillRect/>
          </a:stretch>
        </p:blipFill>
        <p:spPr>
          <a:xfrm>
            <a:off x="1483475" y="1736875"/>
            <a:ext cx="6238068" cy="3125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fade">
                                      <p:cBhvr>
                                        <p:cTn id="7" dur="10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sp>
        <p:nvSpPr>
          <p:cNvPr id="375" name="Google Shape;375;p33"/>
          <p:cNvSpPr txBox="1">
            <a:spLocks noGrp="1"/>
          </p:cNvSpPr>
          <p:nvPr>
            <p:ph type="body" idx="1"/>
          </p:nvPr>
        </p:nvSpPr>
        <p:spPr>
          <a:xfrm>
            <a:off x="1297500" y="11161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Montserrat"/>
                <a:ea typeface="Montserrat"/>
                <a:cs typeface="Montserrat"/>
                <a:sym typeface="Montserrat"/>
              </a:rPr>
              <a:t>		</a:t>
            </a:r>
            <a:r>
              <a:rPr lang="en-GB" sz="1700">
                <a:solidFill>
                  <a:srgbClr val="000000"/>
                </a:solidFill>
                <a:highlight>
                  <a:srgbClr val="E4E8EE"/>
                </a:highlight>
                <a:latin typeface="Montserrat"/>
                <a:ea typeface="Montserrat"/>
                <a:cs typeface="Montserrat"/>
                <a:sym typeface="Montserrat"/>
              </a:rPr>
              <a:t>3D plot of Channel Estimation in LS and MMSE</a:t>
            </a:r>
            <a:endParaRPr sz="2700">
              <a:latin typeface="Montserrat"/>
              <a:ea typeface="Montserrat"/>
              <a:cs typeface="Montserrat"/>
              <a:sym typeface="Montserrat"/>
            </a:endParaRPr>
          </a:p>
        </p:txBody>
      </p:sp>
      <p:pic>
        <p:nvPicPr>
          <p:cNvPr id="376" name="Google Shape;376;p33"/>
          <p:cNvPicPr preferRelativeResize="0"/>
          <p:nvPr/>
        </p:nvPicPr>
        <p:blipFill>
          <a:blip r:embed="rId3">
            <a:alphaModFix/>
          </a:blip>
          <a:stretch>
            <a:fillRect/>
          </a:stretch>
        </p:blipFill>
        <p:spPr>
          <a:xfrm>
            <a:off x="1592900" y="1579700"/>
            <a:ext cx="6017474" cy="3101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animEffect transition="in" filter="fade">
                                      <p:cBhvr>
                                        <p:cTn id="7" dur="10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Results</a:t>
            </a:r>
            <a:endParaRPr/>
          </a:p>
        </p:txBody>
      </p:sp>
      <p:sp>
        <p:nvSpPr>
          <p:cNvPr id="382" name="Google Shape;382;p34"/>
          <p:cNvSpPr txBox="1">
            <a:spLocks noGrp="1"/>
          </p:cNvSpPr>
          <p:nvPr>
            <p:ph type="body" idx="1"/>
          </p:nvPr>
        </p:nvSpPr>
        <p:spPr>
          <a:xfrm>
            <a:off x="1297500" y="11161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Montserrat"/>
                <a:ea typeface="Montserrat"/>
                <a:cs typeface="Montserrat"/>
                <a:sym typeface="Montserrat"/>
              </a:rPr>
              <a:t>		</a:t>
            </a:r>
            <a:r>
              <a:rPr lang="en-GB" sz="1700">
                <a:solidFill>
                  <a:srgbClr val="000000"/>
                </a:solidFill>
                <a:highlight>
                  <a:srgbClr val="E4E8EE"/>
                </a:highlight>
                <a:latin typeface="Montserrat"/>
                <a:ea typeface="Montserrat"/>
                <a:cs typeface="Montserrat"/>
                <a:sym typeface="Montserrat"/>
              </a:rPr>
              <a:t>Channel Estimation Plot of LS and MMSE</a:t>
            </a:r>
            <a:endParaRPr sz="2700">
              <a:latin typeface="Montserrat"/>
              <a:ea typeface="Montserrat"/>
              <a:cs typeface="Montserrat"/>
              <a:sym typeface="Montserrat"/>
            </a:endParaRPr>
          </a:p>
        </p:txBody>
      </p:sp>
      <p:pic>
        <p:nvPicPr>
          <p:cNvPr id="383" name="Google Shape;383;p34"/>
          <p:cNvPicPr preferRelativeResize="0"/>
          <p:nvPr/>
        </p:nvPicPr>
        <p:blipFill>
          <a:blip r:embed="rId3">
            <a:alphaModFix/>
          </a:blip>
          <a:stretch>
            <a:fillRect/>
          </a:stretch>
        </p:blipFill>
        <p:spPr>
          <a:xfrm>
            <a:off x="1775300" y="1639600"/>
            <a:ext cx="6264056" cy="3090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Simulink Model</a:t>
            </a:r>
            <a:endParaRPr/>
          </a:p>
        </p:txBody>
      </p:sp>
      <p:pic>
        <p:nvPicPr>
          <p:cNvPr id="389" name="Google Shape;389;p35"/>
          <p:cNvPicPr preferRelativeResize="0"/>
          <p:nvPr/>
        </p:nvPicPr>
        <p:blipFill>
          <a:blip r:embed="rId3">
            <a:alphaModFix/>
          </a:blip>
          <a:stretch>
            <a:fillRect/>
          </a:stretch>
        </p:blipFill>
        <p:spPr>
          <a:xfrm>
            <a:off x="223738" y="1307850"/>
            <a:ext cx="8696526" cy="3705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4300" y="1153650"/>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500"/>
              <a:t>Table of Content</a:t>
            </a:r>
            <a:endParaRPr sz="2500"/>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Problem Statement</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Introduction</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0" y="2748575"/>
            <a:ext cx="38586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Understanding the code and project flow</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Results</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Future scope</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Acknowledgement</a:t>
            </a:r>
            <a:endParaRPr sz="1800">
              <a:solidFill>
                <a:srgbClr val="CACACA"/>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flow</a:t>
            </a:r>
            <a:endParaRPr/>
          </a:p>
        </p:txBody>
      </p:sp>
      <p:sp>
        <p:nvSpPr>
          <p:cNvPr id="395" name="Google Shape;395;p36"/>
          <p:cNvSpPr txBox="1"/>
          <p:nvPr/>
        </p:nvSpPr>
        <p:spPr>
          <a:xfrm>
            <a:off x="812750"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Understanding Concept</a:t>
            </a:r>
            <a:endParaRPr/>
          </a:p>
        </p:txBody>
      </p:sp>
      <p:sp>
        <p:nvSpPr>
          <p:cNvPr id="396" name="Google Shape;396;p36"/>
          <p:cNvSpPr txBox="1"/>
          <p:nvPr/>
        </p:nvSpPr>
        <p:spPr>
          <a:xfrm>
            <a:off x="812750" y="23505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Theoretical and mathematical abstractions</a:t>
            </a:r>
            <a:endParaRPr sz="1000">
              <a:solidFill>
                <a:srgbClr val="D9D9D9"/>
              </a:solidFill>
              <a:latin typeface="Lato"/>
              <a:ea typeface="Lato"/>
              <a:cs typeface="Lato"/>
              <a:sym typeface="Lato"/>
            </a:endParaRPr>
          </a:p>
        </p:txBody>
      </p:sp>
      <p:sp>
        <p:nvSpPr>
          <p:cNvPr id="397" name="Google Shape;397;p36"/>
          <p:cNvSpPr txBox="1"/>
          <p:nvPr/>
        </p:nvSpPr>
        <p:spPr>
          <a:xfrm>
            <a:off x="812750" y="33201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MATLAB/ Python Coding</a:t>
            </a:r>
            <a:endParaRPr/>
          </a:p>
        </p:txBody>
      </p:sp>
      <p:sp>
        <p:nvSpPr>
          <p:cNvPr id="398" name="Google Shape;398;p36"/>
          <p:cNvSpPr txBox="1"/>
          <p:nvPr/>
        </p:nvSpPr>
        <p:spPr>
          <a:xfrm>
            <a:off x="812750" y="37633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Implementing in python or MATLAB</a:t>
            </a:r>
            <a:endParaRPr sz="1000">
              <a:solidFill>
                <a:srgbClr val="D9D9D9"/>
              </a:solidFill>
              <a:latin typeface="Lato"/>
              <a:ea typeface="Lato"/>
              <a:cs typeface="Lato"/>
              <a:sym typeface="Lato"/>
            </a:endParaRPr>
          </a:p>
        </p:txBody>
      </p:sp>
      <p:sp>
        <p:nvSpPr>
          <p:cNvPr id="399" name="Google Shape;399;p36"/>
          <p:cNvSpPr txBox="1"/>
          <p:nvPr/>
        </p:nvSpPr>
        <p:spPr>
          <a:xfrm>
            <a:off x="6548585" y="1907325"/>
            <a:ext cx="1854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Deep Learning Estimation</a:t>
            </a:r>
            <a:endParaRPr/>
          </a:p>
        </p:txBody>
      </p:sp>
      <p:sp>
        <p:nvSpPr>
          <p:cNvPr id="400" name="Google Shape;400;p36"/>
          <p:cNvSpPr txBox="1"/>
          <p:nvPr/>
        </p:nvSpPr>
        <p:spPr>
          <a:xfrm>
            <a:off x="6548585" y="23505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Employ DL for better estimations and results.</a:t>
            </a:r>
            <a:endParaRPr sz="1000">
              <a:solidFill>
                <a:srgbClr val="D9D9D9"/>
              </a:solidFill>
              <a:latin typeface="Lato"/>
              <a:ea typeface="Lato"/>
              <a:cs typeface="Lato"/>
              <a:sym typeface="Lato"/>
            </a:endParaRPr>
          </a:p>
        </p:txBody>
      </p:sp>
      <p:sp>
        <p:nvSpPr>
          <p:cNvPr id="401" name="Google Shape;401;p36"/>
          <p:cNvSpPr txBox="1"/>
          <p:nvPr/>
        </p:nvSpPr>
        <p:spPr>
          <a:xfrm>
            <a:off x="6548574" y="3320125"/>
            <a:ext cx="19914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FFFFFF"/>
                </a:solidFill>
                <a:latin typeface="Montserrat"/>
                <a:ea typeface="Montserrat"/>
                <a:cs typeface="Montserrat"/>
                <a:sym typeface="Montserrat"/>
              </a:rPr>
              <a:t>Simulink Implementation</a:t>
            </a:r>
            <a:endParaRPr/>
          </a:p>
        </p:txBody>
      </p:sp>
      <p:sp>
        <p:nvSpPr>
          <p:cNvPr id="402" name="Google Shape;402;p36"/>
          <p:cNvSpPr txBox="1"/>
          <p:nvPr/>
        </p:nvSpPr>
        <p:spPr>
          <a:xfrm>
            <a:off x="6548585" y="37633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D9D9D9"/>
                </a:solidFill>
                <a:latin typeface="Lato"/>
                <a:ea typeface="Lato"/>
                <a:cs typeface="Lato"/>
                <a:sym typeface="Lato"/>
              </a:rPr>
              <a:t>In MATLAB create a Simulink Model</a:t>
            </a:r>
            <a:endParaRPr sz="1000">
              <a:solidFill>
                <a:srgbClr val="D9D9D9"/>
              </a:solidFill>
              <a:latin typeface="Lato"/>
              <a:ea typeface="Lato"/>
              <a:cs typeface="Lato"/>
              <a:sym typeface="Lato"/>
            </a:endParaRPr>
          </a:p>
        </p:txBody>
      </p:sp>
      <p:cxnSp>
        <p:nvCxnSpPr>
          <p:cNvPr id="403" name="Google Shape;403;p36"/>
          <p:cNvCxnSpPr/>
          <p:nvPr/>
        </p:nvCxnSpPr>
        <p:spPr>
          <a:xfrm flipH="1">
            <a:off x="780745" y="16418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404" name="Google Shape;404;p36"/>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05" name="Google Shape;405;p36"/>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406" name="Google Shape;406;p36"/>
          <p:cNvCxnSpPr/>
          <p:nvPr/>
        </p:nvCxnSpPr>
        <p:spPr>
          <a:xfrm flipH="1">
            <a:off x="780745" y="4455175"/>
            <a:ext cx="7596300" cy="10500"/>
          </a:xfrm>
          <a:prstGeom prst="straightConnector1">
            <a:avLst/>
          </a:prstGeom>
          <a:noFill/>
          <a:ln w="9525" cap="flat" cmpd="sng">
            <a:solidFill>
              <a:srgbClr val="B7B7B7"/>
            </a:solidFill>
            <a:prstDash val="solid"/>
            <a:round/>
            <a:headEnd type="none" w="med" len="med"/>
            <a:tailEnd type="none" w="med" len="med"/>
          </a:ln>
        </p:spPr>
      </p:cxnSp>
      <p:sp>
        <p:nvSpPr>
          <p:cNvPr id="407" name="Google Shape;407;p36"/>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6"/>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36"/>
          <p:cNvGrpSpPr/>
          <p:nvPr/>
        </p:nvGrpSpPr>
        <p:grpSpPr>
          <a:xfrm>
            <a:off x="3078687" y="2700858"/>
            <a:ext cx="737729" cy="737729"/>
            <a:chOff x="2920647" y="2157958"/>
            <a:chExt cx="827700" cy="827700"/>
          </a:xfrm>
        </p:grpSpPr>
        <p:sp>
          <p:nvSpPr>
            <p:cNvPr id="412" name="Google Shape;412;p36"/>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6"/>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36"/>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415" name="Google Shape;415;p36"/>
          <p:cNvGrpSpPr/>
          <p:nvPr/>
        </p:nvGrpSpPr>
        <p:grpSpPr>
          <a:xfrm rot="-5400000">
            <a:off x="4225338" y="3802929"/>
            <a:ext cx="737729" cy="737729"/>
            <a:chOff x="2920647" y="2157958"/>
            <a:chExt cx="827700" cy="827700"/>
          </a:xfrm>
        </p:grpSpPr>
        <p:sp>
          <p:nvSpPr>
            <p:cNvPr id="416" name="Google Shape;416;p36"/>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36"/>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419" name="Google Shape;419;p36"/>
          <p:cNvGrpSpPr/>
          <p:nvPr/>
        </p:nvGrpSpPr>
        <p:grpSpPr>
          <a:xfrm>
            <a:off x="5313093" y="2700655"/>
            <a:ext cx="737804" cy="737804"/>
            <a:chOff x="5428888" y="2158023"/>
            <a:chExt cx="828900" cy="828900"/>
          </a:xfrm>
        </p:grpSpPr>
        <p:sp>
          <p:nvSpPr>
            <p:cNvPr id="420" name="Google Shape;420;p36"/>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6"/>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423" name="Google Shape;423;p36"/>
          <p:cNvGrpSpPr/>
          <p:nvPr/>
        </p:nvGrpSpPr>
        <p:grpSpPr>
          <a:xfrm rot="5400000">
            <a:off x="4193370" y="1569752"/>
            <a:ext cx="737729" cy="737729"/>
            <a:chOff x="2920647" y="2157958"/>
            <a:chExt cx="827700" cy="827700"/>
          </a:xfrm>
        </p:grpSpPr>
        <p:sp>
          <p:nvSpPr>
            <p:cNvPr id="424" name="Google Shape;424;p36"/>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6"/>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427" name="Google Shape;427;p36"/>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7"/>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Future Scope</a:t>
            </a:r>
            <a:endParaRPr/>
          </a:p>
        </p:txBody>
      </p:sp>
      <p:sp>
        <p:nvSpPr>
          <p:cNvPr id="433" name="Google Shape;433;p37"/>
          <p:cNvSpPr txBox="1">
            <a:spLocks noGrp="1"/>
          </p:cNvSpPr>
          <p:nvPr>
            <p:ph type="subTitle" idx="1"/>
          </p:nvPr>
        </p:nvSpPr>
        <p:spPr>
          <a:xfrm>
            <a:off x="1297500" y="934650"/>
            <a:ext cx="6750600" cy="43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Montserrat"/>
                <a:ea typeface="Montserrat"/>
                <a:cs typeface="Montserrat"/>
                <a:sym typeface="Montserrat"/>
              </a:rPr>
              <a:t>The project is limited to MMSE and LSE estimators. Further is coded in MATLAB.</a:t>
            </a:r>
            <a:endParaRPr>
              <a:latin typeface="Montserrat"/>
              <a:ea typeface="Montserrat"/>
              <a:cs typeface="Montserrat"/>
              <a:sym typeface="Montserrat"/>
            </a:endParaRPr>
          </a:p>
          <a:p>
            <a:pPr marL="0" lvl="0" indent="0" algn="l" rtl="0">
              <a:lnSpc>
                <a:spcPct val="115000"/>
              </a:lnSpc>
              <a:spcBef>
                <a:spcPts val="1600"/>
              </a:spcBef>
              <a:spcAft>
                <a:spcPts val="1600"/>
              </a:spcAft>
              <a:buNone/>
            </a:pPr>
            <a:endParaRPr>
              <a:latin typeface="Montserrat"/>
              <a:ea typeface="Montserrat"/>
              <a:cs typeface="Montserrat"/>
              <a:sym typeface="Montserrat"/>
            </a:endParaRPr>
          </a:p>
        </p:txBody>
      </p:sp>
      <p:sp>
        <p:nvSpPr>
          <p:cNvPr id="434" name="Google Shape;434;p37"/>
          <p:cNvSpPr txBox="1">
            <a:spLocks noGrp="1"/>
          </p:cNvSpPr>
          <p:nvPr>
            <p:ph type="body" idx="2"/>
          </p:nvPr>
        </p:nvSpPr>
        <p:spPr>
          <a:xfrm>
            <a:off x="1297500" y="1656775"/>
            <a:ext cx="2474100" cy="12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Arial"/>
                <a:ea typeface="Arial"/>
                <a:cs typeface="Arial"/>
                <a:sym typeface="Arial"/>
              </a:rPr>
              <a:t>We have been in correspondence with Mr. Rahul Makkar for sorting errors in Simulink Model. </a:t>
            </a:r>
            <a:endParaRPr/>
          </a:p>
        </p:txBody>
      </p:sp>
      <p:sp>
        <p:nvSpPr>
          <p:cNvPr id="435" name="Google Shape;435;p37"/>
          <p:cNvSpPr txBox="1"/>
          <p:nvPr/>
        </p:nvSpPr>
        <p:spPr>
          <a:xfrm>
            <a:off x="5715075" y="2330800"/>
            <a:ext cx="2575500" cy="11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EFEFEF"/>
                </a:solidFill>
              </a:rPr>
              <a:t>We were able to create a MIMO OFDM model in python and modulate, demodulate signals.</a:t>
            </a:r>
            <a:endParaRPr sz="1300">
              <a:solidFill>
                <a:srgbClr val="EFEFEF"/>
              </a:solidFill>
            </a:endParaRPr>
          </a:p>
        </p:txBody>
      </p:sp>
      <p:sp>
        <p:nvSpPr>
          <p:cNvPr id="436" name="Google Shape;436;p37"/>
          <p:cNvSpPr/>
          <p:nvPr/>
        </p:nvSpPr>
        <p:spPr>
          <a:xfrm>
            <a:off x="1194700" y="1592675"/>
            <a:ext cx="2575500" cy="1255200"/>
          </a:xfrm>
          <a:prstGeom prst="rect">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5663600" y="2250700"/>
            <a:ext cx="2575500" cy="1255200"/>
          </a:xfrm>
          <a:prstGeom prst="rect">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txBox="1"/>
          <p:nvPr/>
        </p:nvSpPr>
        <p:spPr>
          <a:xfrm>
            <a:off x="1269350" y="3672375"/>
            <a:ext cx="2575500" cy="12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3F3F3"/>
                </a:solidFill>
                <a:latin typeface="Lato"/>
                <a:ea typeface="Lato"/>
                <a:cs typeface="Lato"/>
                <a:sym typeface="Lato"/>
              </a:rPr>
              <a:t>Furthermore techniques like Deep learning models can be used for better results</a:t>
            </a:r>
            <a:endParaRPr>
              <a:solidFill>
                <a:srgbClr val="F3F3F3"/>
              </a:solidFill>
              <a:latin typeface="Lato"/>
              <a:ea typeface="Lato"/>
              <a:cs typeface="Lato"/>
              <a:sym typeface="Lato"/>
            </a:endParaRPr>
          </a:p>
        </p:txBody>
      </p:sp>
      <p:sp>
        <p:nvSpPr>
          <p:cNvPr id="439" name="Google Shape;439;p37"/>
          <p:cNvSpPr/>
          <p:nvPr/>
        </p:nvSpPr>
        <p:spPr>
          <a:xfrm>
            <a:off x="1224250" y="3505900"/>
            <a:ext cx="2575500" cy="1175100"/>
          </a:xfrm>
          <a:prstGeom prst="rect">
            <a:avLst/>
          </a:pr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 name="Google Shape;440;p37"/>
          <p:cNvCxnSpPr>
            <a:endCxn id="437" idx="1"/>
          </p:cNvCxnSpPr>
          <p:nvPr/>
        </p:nvCxnSpPr>
        <p:spPr>
          <a:xfrm>
            <a:off x="3813500" y="2239600"/>
            <a:ext cx="1850100" cy="638700"/>
          </a:xfrm>
          <a:prstGeom prst="straightConnector1">
            <a:avLst/>
          </a:prstGeom>
          <a:noFill/>
          <a:ln w="9525" cap="flat" cmpd="sng">
            <a:solidFill>
              <a:schemeClr val="dk2"/>
            </a:solidFill>
            <a:prstDash val="solid"/>
            <a:round/>
            <a:headEnd type="none" w="med" len="med"/>
            <a:tailEnd type="triangle" w="med" len="med"/>
          </a:ln>
        </p:spPr>
      </p:cxnSp>
      <p:cxnSp>
        <p:nvCxnSpPr>
          <p:cNvPr id="441" name="Google Shape;441;p37"/>
          <p:cNvCxnSpPr>
            <a:stCxn id="437" idx="1"/>
            <a:endCxn id="439" idx="3"/>
          </p:cNvCxnSpPr>
          <p:nvPr/>
        </p:nvCxnSpPr>
        <p:spPr>
          <a:xfrm flipH="1">
            <a:off x="3799700" y="2878300"/>
            <a:ext cx="1863900" cy="1215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8"/>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a:t>Acknowledgement</a:t>
            </a:r>
            <a:endParaRPr sz="1900"/>
          </a:p>
        </p:txBody>
      </p:sp>
      <p:sp>
        <p:nvSpPr>
          <p:cNvPr id="447" name="Google Shape;447;p38"/>
          <p:cNvSpPr txBox="1">
            <a:spLocks noGrp="1"/>
          </p:cNvSpPr>
          <p:nvPr>
            <p:ph type="title"/>
          </p:nvPr>
        </p:nvSpPr>
        <p:spPr>
          <a:xfrm>
            <a:off x="702850" y="1445000"/>
            <a:ext cx="3746100" cy="1734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We would like to take this opportunity to thank our Mentor </a:t>
            </a:r>
            <a:r>
              <a:rPr lang="en-GB" b="1"/>
              <a:t>Prof. Purnendu Karmakar</a:t>
            </a:r>
            <a:r>
              <a:rPr lang="en-GB"/>
              <a:t> for his guidance and support</a:t>
            </a:r>
            <a:endParaRPr/>
          </a:p>
        </p:txBody>
      </p:sp>
      <p:sp>
        <p:nvSpPr>
          <p:cNvPr id="448" name="Google Shape;448;p38"/>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also thank </a:t>
            </a:r>
            <a:r>
              <a:rPr lang="en-GB" b="1"/>
              <a:t>Mr. Rahul Makkar</a:t>
            </a:r>
            <a:r>
              <a:rPr lang="en-GB"/>
              <a:t> for his help with the project.</a:t>
            </a:r>
            <a:endParaRPr/>
          </a:p>
          <a:p>
            <a:pPr marL="0" lvl="0" indent="0" algn="l" rtl="0">
              <a:spcBef>
                <a:spcPts val="1600"/>
              </a:spcBef>
              <a:spcAft>
                <a:spcPts val="1600"/>
              </a:spcAft>
              <a:buNone/>
            </a:pPr>
            <a:r>
              <a:rPr lang="en-GB"/>
              <a:t>Finally to us,the team members whose cooperation and hard work has made this Term paper a success.</a:t>
            </a:r>
            <a:endParaRPr/>
          </a:p>
        </p:txBody>
      </p:sp>
      <p:grpSp>
        <p:nvGrpSpPr>
          <p:cNvPr id="449" name="Google Shape;449;p38"/>
          <p:cNvGrpSpPr/>
          <p:nvPr/>
        </p:nvGrpSpPr>
        <p:grpSpPr>
          <a:xfrm>
            <a:off x="4654161" y="2063427"/>
            <a:ext cx="3123661" cy="1794089"/>
            <a:chOff x="4654186" y="1785178"/>
            <a:chExt cx="4042004" cy="2072175"/>
          </a:xfrm>
        </p:grpSpPr>
        <p:sp>
          <p:nvSpPr>
            <p:cNvPr id="450" name="Google Shape;450;p38"/>
            <p:cNvSpPr/>
            <p:nvPr/>
          </p:nvSpPr>
          <p:spPr>
            <a:xfrm>
              <a:off x="4657290" y="1813753"/>
              <a:ext cx="4038900" cy="2043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4654186" y="1785178"/>
              <a:ext cx="4038900" cy="2043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rot="5400000">
              <a:off x="4590717" y="2763677"/>
              <a:ext cx="667200" cy="108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8"/>
          <p:cNvSpPr/>
          <p:nvPr/>
        </p:nvSpPr>
        <p:spPr>
          <a:xfrm rot="5400000" flipH="1">
            <a:off x="5885954" y="1103724"/>
            <a:ext cx="2043600" cy="3405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38"/>
          <p:cNvPicPr preferRelativeResize="0"/>
          <p:nvPr/>
        </p:nvPicPr>
        <p:blipFill>
          <a:blip r:embed="rId3">
            <a:alphaModFix/>
          </a:blip>
          <a:stretch>
            <a:fillRect/>
          </a:stretch>
        </p:blipFill>
        <p:spPr>
          <a:xfrm>
            <a:off x="5158150" y="2063425"/>
            <a:ext cx="2619675" cy="1765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Statement</a:t>
            </a:r>
            <a:endParaRPr/>
          </a:p>
        </p:txBody>
      </p:sp>
      <p:sp>
        <p:nvSpPr>
          <p:cNvPr id="246" name="Google Shape;246;p19"/>
          <p:cNvSpPr/>
          <p:nvPr/>
        </p:nvSpPr>
        <p:spPr>
          <a:xfrm>
            <a:off x="4572000" y="393751"/>
            <a:ext cx="394150" cy="41020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t>
            </a:r>
          </a:p>
        </p:txBody>
      </p:sp>
      <p:sp>
        <p:nvSpPr>
          <p:cNvPr id="247" name="Google Shape;247;p19"/>
          <p:cNvSpPr txBox="1"/>
          <p:nvPr/>
        </p:nvSpPr>
        <p:spPr>
          <a:xfrm>
            <a:off x="1797700" y="1846125"/>
            <a:ext cx="6205800" cy="21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a:solidFill>
                  <a:srgbClr val="D9D9D9"/>
                </a:solidFill>
                <a:latin typeface="Lato"/>
                <a:ea typeface="Lato"/>
                <a:cs typeface="Lato"/>
                <a:sym typeface="Lato"/>
              </a:rPr>
              <a:t>Minimization of channel estimation error using Deep learning Technique for MIMO OFDM 5G system.</a:t>
            </a:r>
            <a:endParaRPr sz="2300">
              <a:solidFill>
                <a:srgbClr val="D9D9D9"/>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Introductions</a:t>
            </a:r>
            <a:endParaRPr/>
          </a:p>
        </p:txBody>
      </p:sp>
      <p:sp>
        <p:nvSpPr>
          <p:cNvPr id="253" name="Google Shape;253;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4" name="Google Shape;254;p20"/>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We understand the basics of MIMO OFDM systems in brief.	</a:t>
            </a:r>
            <a:endParaRPr>
              <a:solidFill>
                <a:srgbClr val="FFFFFF"/>
              </a:solidFill>
            </a:endParaRPr>
          </a:p>
        </p:txBody>
      </p:sp>
      <p:sp>
        <p:nvSpPr>
          <p:cNvPr id="255" name="Google Shape;255;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6" name="Google Shape;256;p20"/>
          <p:cNvSpPr txBox="1">
            <a:spLocks noGrp="1"/>
          </p:cNvSpPr>
          <p:nvPr>
            <p:ph type="body" idx="1"/>
          </p:nvPr>
        </p:nvSpPr>
        <p:spPr>
          <a:xfrm>
            <a:off x="2030400" y="26288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Gaining insights in other theoretical concept like Cyclic prefix, LSE,MMSE,Pilots,etc</a:t>
            </a:r>
            <a:endParaRPr>
              <a:solidFill>
                <a:srgbClr val="FFFFFF"/>
              </a:solidFill>
            </a:endParaRPr>
          </a:p>
        </p:txBody>
      </p:sp>
      <p:sp>
        <p:nvSpPr>
          <p:cNvPr id="257" name="Google Shape;257;p20"/>
          <p:cNvSpPr txBox="1"/>
          <p:nvPr/>
        </p:nvSpPr>
        <p:spPr>
          <a:xfrm>
            <a:off x="1297500" y="3467325"/>
            <a:ext cx="615900" cy="5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chemeClr val="lt1"/>
                </a:solidFill>
                <a:latin typeface="Montserrat"/>
                <a:ea typeface="Montserrat"/>
                <a:cs typeface="Montserrat"/>
                <a:sym typeface="Montserrat"/>
              </a:rPr>
              <a:t>03</a:t>
            </a:r>
            <a:endParaRPr/>
          </a:p>
        </p:txBody>
      </p:sp>
      <p:sp>
        <p:nvSpPr>
          <p:cNvPr id="258" name="Google Shape;258;p20"/>
          <p:cNvSpPr txBox="1"/>
          <p:nvPr/>
        </p:nvSpPr>
        <p:spPr>
          <a:xfrm>
            <a:off x="2030400" y="3513975"/>
            <a:ext cx="4512300" cy="4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rgbClr val="FFFFFF"/>
                </a:solidFill>
                <a:latin typeface="Lato"/>
                <a:ea typeface="Lato"/>
                <a:cs typeface="Lato"/>
                <a:sym typeface="Lato"/>
              </a:rPr>
              <a:t>Understanding various Estimation Techniques and Deep Learning Concept.</a:t>
            </a:r>
            <a:endParaRPr sz="13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MIMO OFDM</a:t>
            </a:r>
            <a:endParaRPr/>
          </a:p>
        </p:txBody>
      </p:sp>
      <p:sp>
        <p:nvSpPr>
          <p:cNvPr id="264" name="Google Shape;264;p21"/>
          <p:cNvSpPr txBox="1">
            <a:spLocks noGrp="1"/>
          </p:cNvSpPr>
          <p:nvPr>
            <p:ph type="body" idx="1"/>
          </p:nvPr>
        </p:nvSpPr>
        <p:spPr>
          <a:xfrm>
            <a:off x="3969650" y="1553400"/>
            <a:ext cx="5070000" cy="24195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Multiple Input Multiple Output(MIMO) system is an antenna technology for wireless communications in which multiple antennas are used at both the source (transmitter) and the destination (receiver).</a:t>
            </a:r>
            <a:endParaRPr>
              <a:latin typeface="Arial"/>
              <a:ea typeface="Arial"/>
              <a:cs typeface="Arial"/>
              <a:sym typeface="Arial"/>
            </a:endParaRPr>
          </a:p>
          <a:p>
            <a:pPr marL="0" lvl="0" indent="0" algn="l" rtl="0">
              <a:spcBef>
                <a:spcPts val="1600"/>
              </a:spcBef>
              <a:spcAft>
                <a:spcPts val="1600"/>
              </a:spcAft>
              <a:buNone/>
            </a:pPr>
            <a:r>
              <a:rPr lang="en-GB"/>
              <a:t>Orthogonal frequency-division multiplexing (OFDM) is a method of digital signal modulation in which a single data stream is split across several separate narrowband channels at different frequencies.</a:t>
            </a:r>
            <a:endParaRPr/>
          </a:p>
        </p:txBody>
      </p:sp>
      <p:pic>
        <p:nvPicPr>
          <p:cNvPr id="265" name="Google Shape;265;p21"/>
          <p:cNvPicPr preferRelativeResize="0"/>
          <p:nvPr/>
        </p:nvPicPr>
        <p:blipFill>
          <a:blip r:embed="rId3">
            <a:alphaModFix/>
          </a:blip>
          <a:stretch>
            <a:fillRect/>
          </a:stretch>
        </p:blipFill>
        <p:spPr>
          <a:xfrm>
            <a:off x="1" y="1307850"/>
            <a:ext cx="3451551" cy="2045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2"/>
          <p:cNvSpPr txBox="1">
            <a:spLocks noGrp="1"/>
          </p:cNvSpPr>
          <p:nvPr>
            <p:ph type="title"/>
          </p:nvPr>
        </p:nvSpPr>
        <p:spPr>
          <a:xfrm>
            <a:off x="1297500" y="216425"/>
            <a:ext cx="7562400" cy="46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Theoretical concepts</a:t>
            </a:r>
            <a:endParaRPr/>
          </a:p>
        </p:txBody>
      </p:sp>
      <p:sp>
        <p:nvSpPr>
          <p:cNvPr id="271" name="Google Shape;271;p22"/>
          <p:cNvSpPr txBox="1">
            <a:spLocks noGrp="1"/>
          </p:cNvSpPr>
          <p:nvPr>
            <p:ph type="body" idx="1"/>
          </p:nvPr>
        </p:nvSpPr>
        <p:spPr>
          <a:xfrm>
            <a:off x="1553313" y="2334950"/>
            <a:ext cx="37989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72" name="Google Shape;272;p22"/>
          <p:cNvSpPr/>
          <p:nvPr/>
        </p:nvSpPr>
        <p:spPr>
          <a:xfrm>
            <a:off x="7037638" y="3921050"/>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grpSp>
        <p:nvGrpSpPr>
          <p:cNvPr id="273" name="Google Shape;273;p22"/>
          <p:cNvGrpSpPr/>
          <p:nvPr/>
        </p:nvGrpSpPr>
        <p:grpSpPr>
          <a:xfrm>
            <a:off x="1035187" y="1078575"/>
            <a:ext cx="1870237" cy="3711155"/>
            <a:chOff x="1118231" y="283725"/>
            <a:chExt cx="2090819" cy="4076400"/>
          </a:xfrm>
        </p:grpSpPr>
        <p:sp>
          <p:nvSpPr>
            <p:cNvPr id="274" name="Google Shape;274;p22"/>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1118231" y="341749"/>
              <a:ext cx="2030400" cy="2490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1D7E74"/>
                  </a:solidFill>
                  <a:latin typeface="Roboto Medium"/>
                  <a:ea typeface="Roboto Medium"/>
                  <a:cs typeface="Roboto Medium"/>
                  <a:sym typeface="Roboto Medium"/>
                </a:rPr>
                <a:t>Least Square Error Estimator </a:t>
              </a:r>
              <a:endParaRPr sz="1200">
                <a:solidFill>
                  <a:srgbClr val="1D7E74"/>
                </a:solidFill>
                <a:latin typeface="Roboto Medium"/>
                <a:ea typeface="Roboto Medium"/>
                <a:cs typeface="Roboto Medium"/>
                <a:sym typeface="Roboto Medium"/>
              </a:endParaRPr>
            </a:p>
          </p:txBody>
        </p:sp>
        <p:sp>
          <p:nvSpPr>
            <p:cNvPr id="277" name="Google Shape;277;p22"/>
            <p:cNvSpPr/>
            <p:nvPr/>
          </p:nvSpPr>
          <p:spPr>
            <a:xfrm>
              <a:off x="1233923" y="1846625"/>
              <a:ext cx="1815000" cy="82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50">
                <a:highlight>
                  <a:srgbClr val="E4E8EE"/>
                </a:highlight>
              </a:endParaRPr>
            </a:p>
            <a:p>
              <a:pPr marL="0" lvl="0" indent="0" algn="l" rtl="0">
                <a:lnSpc>
                  <a:spcPct val="115000"/>
                </a:lnSpc>
                <a:spcBef>
                  <a:spcPts val="0"/>
                </a:spcBef>
                <a:spcAft>
                  <a:spcPts val="0"/>
                </a:spcAft>
                <a:buNone/>
              </a:pPr>
              <a:r>
                <a:rPr lang="en-GB" sz="800">
                  <a:solidFill>
                    <a:srgbClr val="1D7E74"/>
                  </a:solidFill>
                  <a:latin typeface="Roboto"/>
                  <a:ea typeface="Roboto"/>
                  <a:cs typeface="Roboto"/>
                  <a:sym typeface="Roboto"/>
                </a:rPr>
                <a:t>Minimising the Euclidean square distance between the transmitted and received signal</a:t>
              </a:r>
              <a:endParaRPr sz="800">
                <a:solidFill>
                  <a:srgbClr val="1D7E74"/>
                </a:solidFill>
                <a:latin typeface="Roboto"/>
                <a:ea typeface="Roboto"/>
                <a:cs typeface="Roboto"/>
                <a:sym typeface="Roboto"/>
              </a:endParaRPr>
            </a:p>
          </p:txBody>
        </p:sp>
        <p:sp>
          <p:nvSpPr>
            <p:cNvPr id="278" name="Google Shape;278;p22"/>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b="1">
                  <a:solidFill>
                    <a:srgbClr val="1D7E74"/>
                  </a:solidFill>
                  <a:latin typeface="Roboto"/>
                  <a:ea typeface="Roboto"/>
                  <a:cs typeface="Roboto"/>
                  <a:sym typeface="Roboto"/>
                </a:rPr>
                <a:t>LSE</a:t>
              </a:r>
              <a:endParaRPr sz="4000">
                <a:solidFill>
                  <a:srgbClr val="1D7E74"/>
                </a:solidFill>
                <a:latin typeface="Roboto Thin"/>
                <a:ea typeface="Roboto Thin"/>
                <a:cs typeface="Roboto Thin"/>
                <a:sym typeface="Roboto Thin"/>
              </a:endParaRPr>
            </a:p>
          </p:txBody>
        </p:sp>
        <p:sp>
          <p:nvSpPr>
            <p:cNvPr id="279" name="Google Shape;279;p22"/>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1118297" y="3172455"/>
              <a:ext cx="2030400" cy="10854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Easy to implement </a:t>
              </a:r>
              <a:endParaRPr sz="1000">
                <a:solidFill>
                  <a:srgbClr val="FFFFFF"/>
                </a:solidFill>
                <a:latin typeface="Roboto"/>
                <a:ea typeface="Roboto"/>
                <a:cs typeface="Roboto"/>
                <a:sym typeface="Roboto"/>
              </a:endParaRPr>
            </a:p>
            <a:p>
              <a:pPr marL="457200" lvl="0" indent="-292100" algn="l" rtl="0">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Less Complex</a:t>
              </a:r>
              <a:endParaRPr sz="1000">
                <a:solidFill>
                  <a:srgbClr val="FFFFFF"/>
                </a:solidFill>
                <a:latin typeface="Roboto"/>
                <a:ea typeface="Roboto"/>
                <a:cs typeface="Roboto"/>
                <a:sym typeface="Roboto"/>
              </a:endParaRPr>
            </a:p>
            <a:p>
              <a:pPr marL="457200" lvl="0" indent="-292100" algn="l" rtl="0">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More MSE </a:t>
              </a:r>
              <a:endParaRPr sz="1000">
                <a:solidFill>
                  <a:srgbClr val="FFFFFF"/>
                </a:solidFill>
                <a:latin typeface="Roboto"/>
                <a:ea typeface="Roboto"/>
                <a:cs typeface="Roboto"/>
                <a:sym typeface="Roboto"/>
              </a:endParaRPr>
            </a:p>
            <a:p>
              <a:pPr marL="45720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p:txBody>
        </p:sp>
      </p:grpSp>
      <p:grpSp>
        <p:nvGrpSpPr>
          <p:cNvPr id="281" name="Google Shape;281;p22"/>
          <p:cNvGrpSpPr/>
          <p:nvPr/>
        </p:nvGrpSpPr>
        <p:grpSpPr>
          <a:xfrm>
            <a:off x="2940198" y="1078575"/>
            <a:ext cx="1870237" cy="3711155"/>
            <a:chOff x="1118231" y="283725"/>
            <a:chExt cx="2090819" cy="4076400"/>
          </a:xfrm>
        </p:grpSpPr>
        <p:sp>
          <p:nvSpPr>
            <p:cNvPr id="282" name="Google Shape;282;p22"/>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1118231" y="341749"/>
              <a:ext cx="2030400" cy="2490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1D7E74"/>
                  </a:solidFill>
                  <a:latin typeface="Roboto Medium"/>
                  <a:ea typeface="Roboto Medium"/>
                  <a:cs typeface="Roboto Medium"/>
                  <a:sym typeface="Roboto Medium"/>
                </a:rPr>
                <a:t>Minimum Mean Square Error Estimator</a:t>
              </a:r>
              <a:endParaRPr sz="1200">
                <a:solidFill>
                  <a:srgbClr val="1D7E74"/>
                </a:solidFill>
                <a:latin typeface="Roboto Medium"/>
                <a:ea typeface="Roboto Medium"/>
                <a:cs typeface="Roboto Medium"/>
                <a:sym typeface="Roboto Medium"/>
              </a:endParaRPr>
            </a:p>
          </p:txBody>
        </p:sp>
        <p:sp>
          <p:nvSpPr>
            <p:cNvPr id="285" name="Google Shape;285;p22"/>
            <p:cNvSpPr/>
            <p:nvPr/>
          </p:nvSpPr>
          <p:spPr>
            <a:xfrm>
              <a:off x="1233912" y="2068350"/>
              <a:ext cx="1815000" cy="60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800">
                  <a:solidFill>
                    <a:srgbClr val="1D7E74"/>
                  </a:solidFill>
                  <a:latin typeface="Roboto"/>
                  <a:ea typeface="Roboto"/>
                  <a:cs typeface="Roboto"/>
                  <a:sym typeface="Roboto"/>
                </a:rPr>
                <a:t>Applies the channel statistics to minimise the MSE</a:t>
              </a:r>
              <a:endParaRPr sz="800">
                <a:solidFill>
                  <a:srgbClr val="1D7E74"/>
                </a:solidFill>
                <a:latin typeface="Roboto"/>
                <a:ea typeface="Roboto"/>
                <a:cs typeface="Roboto"/>
                <a:sym typeface="Roboto"/>
              </a:endParaRPr>
            </a:p>
          </p:txBody>
        </p:sp>
        <p:sp>
          <p:nvSpPr>
            <p:cNvPr id="286" name="Google Shape;286;p22"/>
            <p:cNvSpPr/>
            <p:nvPr/>
          </p:nvSpPr>
          <p:spPr>
            <a:xfrm>
              <a:off x="1233856" y="470593"/>
              <a:ext cx="1815000" cy="7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800" b="1">
                  <a:solidFill>
                    <a:srgbClr val="1D7E74"/>
                  </a:solidFill>
                  <a:latin typeface="Roboto"/>
                  <a:ea typeface="Roboto"/>
                  <a:cs typeface="Roboto"/>
                  <a:sym typeface="Roboto"/>
                </a:rPr>
                <a:t>MMSE</a:t>
              </a:r>
              <a:endParaRPr sz="3800">
                <a:solidFill>
                  <a:srgbClr val="1D7E74"/>
                </a:solidFill>
                <a:latin typeface="Roboto Thin"/>
                <a:ea typeface="Roboto Thin"/>
                <a:cs typeface="Roboto Thin"/>
                <a:sym typeface="Roboto Thin"/>
              </a:endParaRPr>
            </a:p>
          </p:txBody>
        </p:sp>
        <p:sp>
          <p:nvSpPr>
            <p:cNvPr id="287" name="Google Shape;287;p22"/>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1118297" y="3172455"/>
              <a:ext cx="2030400" cy="10854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Difficult to implement</a:t>
              </a:r>
              <a:endParaRPr sz="1000">
                <a:solidFill>
                  <a:srgbClr val="FFFFFF"/>
                </a:solidFill>
                <a:latin typeface="Roboto"/>
                <a:ea typeface="Roboto"/>
                <a:cs typeface="Roboto"/>
                <a:sym typeface="Roboto"/>
              </a:endParaRPr>
            </a:p>
            <a:p>
              <a:pPr marL="457200" lvl="0" indent="-292100" algn="l" rtl="0">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More Complex</a:t>
              </a:r>
              <a:endParaRPr sz="1000">
                <a:solidFill>
                  <a:srgbClr val="FFFFFF"/>
                </a:solidFill>
                <a:latin typeface="Roboto"/>
                <a:ea typeface="Roboto"/>
                <a:cs typeface="Roboto"/>
                <a:sym typeface="Roboto"/>
              </a:endParaRPr>
            </a:p>
            <a:p>
              <a:pPr marL="457200" lvl="0" indent="-292100" algn="l" rtl="0">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Less MSE</a:t>
              </a:r>
              <a:endParaRPr sz="1000">
                <a:solidFill>
                  <a:srgbClr val="FFFFFF"/>
                </a:solidFill>
                <a:latin typeface="Roboto"/>
                <a:ea typeface="Roboto"/>
                <a:cs typeface="Roboto"/>
                <a:sym typeface="Roboto"/>
              </a:endParaRPr>
            </a:p>
          </p:txBody>
        </p:sp>
      </p:grpSp>
      <p:grpSp>
        <p:nvGrpSpPr>
          <p:cNvPr id="289" name="Google Shape;289;p22"/>
          <p:cNvGrpSpPr/>
          <p:nvPr/>
        </p:nvGrpSpPr>
        <p:grpSpPr>
          <a:xfrm>
            <a:off x="4845209" y="1078575"/>
            <a:ext cx="1870237" cy="3711155"/>
            <a:chOff x="1118231" y="283725"/>
            <a:chExt cx="2090819" cy="4076400"/>
          </a:xfrm>
        </p:grpSpPr>
        <p:sp>
          <p:nvSpPr>
            <p:cNvPr id="290" name="Google Shape;290;p22"/>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1118231" y="341749"/>
              <a:ext cx="2030400" cy="2490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1D7E74"/>
                  </a:solidFill>
                  <a:latin typeface="Roboto Medium"/>
                  <a:ea typeface="Roboto Medium"/>
                  <a:cs typeface="Roboto Medium"/>
                  <a:sym typeface="Roboto Medium"/>
                </a:rPr>
                <a:t>Pilot signal Addition</a:t>
              </a:r>
              <a:endParaRPr sz="1200">
                <a:solidFill>
                  <a:srgbClr val="1D7E74"/>
                </a:solidFill>
                <a:latin typeface="Roboto Medium"/>
                <a:ea typeface="Roboto Medium"/>
                <a:cs typeface="Roboto Medium"/>
                <a:sym typeface="Roboto Medium"/>
              </a:endParaRPr>
            </a:p>
          </p:txBody>
        </p:sp>
        <p:sp>
          <p:nvSpPr>
            <p:cNvPr id="293" name="Google Shape;293;p22"/>
            <p:cNvSpPr/>
            <p:nvPr/>
          </p:nvSpPr>
          <p:spPr>
            <a:xfrm>
              <a:off x="1233923" y="1846625"/>
              <a:ext cx="1815000" cy="82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800">
                  <a:solidFill>
                    <a:srgbClr val="1D7E74"/>
                  </a:solidFill>
                  <a:latin typeface="Roboto"/>
                  <a:ea typeface="Roboto"/>
                  <a:cs typeface="Roboto"/>
                  <a:sym typeface="Roboto"/>
                </a:rPr>
                <a:t>Comb type pilot signal is periodically  added for channel clearance and control purpose.</a:t>
              </a:r>
              <a:endParaRPr sz="800">
                <a:solidFill>
                  <a:srgbClr val="1D7E74"/>
                </a:solidFill>
                <a:latin typeface="Roboto"/>
                <a:ea typeface="Roboto"/>
                <a:cs typeface="Roboto"/>
                <a:sym typeface="Roboto"/>
              </a:endParaRPr>
            </a:p>
          </p:txBody>
        </p:sp>
        <p:sp>
          <p:nvSpPr>
            <p:cNvPr id="294" name="Google Shape;294;p22"/>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b="1">
                  <a:solidFill>
                    <a:srgbClr val="1D7E74"/>
                  </a:solidFill>
                  <a:latin typeface="Roboto"/>
                  <a:ea typeface="Roboto"/>
                  <a:cs typeface="Roboto"/>
                  <a:sym typeface="Roboto"/>
                </a:rPr>
                <a:t>Pilot</a:t>
              </a:r>
              <a:endParaRPr sz="4000">
                <a:solidFill>
                  <a:srgbClr val="1D7E74"/>
                </a:solidFill>
                <a:latin typeface="Roboto Thin"/>
                <a:ea typeface="Roboto Thin"/>
                <a:cs typeface="Roboto Thin"/>
                <a:sym typeface="Roboto Thin"/>
              </a:endParaRPr>
            </a:p>
          </p:txBody>
        </p:sp>
        <p:sp>
          <p:nvSpPr>
            <p:cNvPr id="295" name="Google Shape;295;p22"/>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1118297" y="3172455"/>
              <a:ext cx="2030400" cy="10854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Added to Tx and Rx </a:t>
              </a:r>
              <a:endParaRPr sz="1000">
                <a:solidFill>
                  <a:srgbClr val="FFFFFF"/>
                </a:solidFill>
                <a:latin typeface="Roboto"/>
                <a:ea typeface="Roboto"/>
                <a:cs typeface="Roboto"/>
                <a:sym typeface="Roboto"/>
              </a:endParaRPr>
            </a:p>
            <a:p>
              <a:pPr marL="457200" lvl="0" indent="-292100" algn="l" rtl="0">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Comb type in frequency domain</a:t>
              </a:r>
              <a:endParaRPr sz="1000">
                <a:solidFill>
                  <a:srgbClr val="FFFFFF"/>
                </a:solidFill>
                <a:latin typeface="Roboto"/>
                <a:ea typeface="Roboto"/>
                <a:cs typeface="Roboto"/>
                <a:sym typeface="Roboto"/>
              </a:endParaRPr>
            </a:p>
            <a:p>
              <a:pPr marL="457200" lvl="0" indent="-292100" algn="l" rtl="0">
                <a:lnSpc>
                  <a:spcPct val="115000"/>
                </a:lnSpc>
                <a:spcBef>
                  <a:spcPts val="0"/>
                </a:spcBef>
                <a:spcAft>
                  <a:spcPts val="0"/>
                </a:spcAft>
                <a:buClr>
                  <a:srgbClr val="FFFFFF"/>
                </a:buClr>
                <a:buSzPts val="1000"/>
                <a:buFont typeface="Roboto"/>
                <a:buChar char="●"/>
              </a:pPr>
              <a:r>
                <a:rPr lang="en-GB" sz="1000">
                  <a:solidFill>
                    <a:srgbClr val="FFFFFF"/>
                  </a:solidFill>
                  <a:latin typeface="Roboto"/>
                  <a:ea typeface="Roboto"/>
                  <a:cs typeface="Roboto"/>
                  <a:sym typeface="Roboto"/>
                </a:rPr>
                <a:t>Periodically added </a:t>
              </a:r>
              <a:endParaRPr sz="1000">
                <a:solidFill>
                  <a:srgbClr val="FFFFFF"/>
                </a:solidFill>
                <a:latin typeface="Roboto"/>
                <a:ea typeface="Roboto"/>
                <a:cs typeface="Roboto"/>
                <a:sym typeface="Roboto"/>
              </a:endParaRPr>
            </a:p>
            <a:p>
              <a:pPr marL="457200" lvl="0" indent="0" algn="l" rtl="0">
                <a:lnSpc>
                  <a:spcPct val="115000"/>
                </a:lnSpc>
                <a:spcBef>
                  <a:spcPts val="0"/>
                </a:spcBef>
                <a:spcAft>
                  <a:spcPts val="0"/>
                </a:spcAft>
                <a:buNone/>
              </a:pPr>
              <a:endParaRPr sz="800">
                <a:solidFill>
                  <a:srgbClr val="FFFFFF"/>
                </a:solidFill>
                <a:latin typeface="Roboto"/>
                <a:ea typeface="Roboto"/>
                <a:cs typeface="Roboto"/>
                <a:sym typeface="Roboto"/>
              </a:endParaRPr>
            </a:p>
          </p:txBody>
        </p:sp>
      </p:grpSp>
      <p:grpSp>
        <p:nvGrpSpPr>
          <p:cNvPr id="297" name="Google Shape;297;p22"/>
          <p:cNvGrpSpPr/>
          <p:nvPr/>
        </p:nvGrpSpPr>
        <p:grpSpPr>
          <a:xfrm>
            <a:off x="6750234" y="1078575"/>
            <a:ext cx="1870239" cy="3711155"/>
            <a:chOff x="1118231" y="283725"/>
            <a:chExt cx="2090821" cy="4076400"/>
          </a:xfrm>
        </p:grpSpPr>
        <p:sp>
          <p:nvSpPr>
            <p:cNvPr id="298" name="Google Shape;298;p22"/>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1118231" y="341749"/>
              <a:ext cx="2030400" cy="24906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1233923" y="1225061"/>
              <a:ext cx="1815000" cy="6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1D7E74"/>
                  </a:solidFill>
                  <a:latin typeface="Roboto Medium"/>
                  <a:ea typeface="Roboto Medium"/>
                  <a:cs typeface="Roboto Medium"/>
                  <a:sym typeface="Roboto Medium"/>
                </a:rPr>
                <a:t>Cyclic Prefix</a:t>
              </a:r>
              <a:endParaRPr sz="1200">
                <a:solidFill>
                  <a:srgbClr val="1D7E74"/>
                </a:solidFill>
                <a:latin typeface="Roboto Medium"/>
                <a:ea typeface="Roboto Medium"/>
                <a:cs typeface="Roboto Medium"/>
                <a:sym typeface="Roboto Medium"/>
              </a:endParaRPr>
            </a:p>
          </p:txBody>
        </p:sp>
        <p:sp>
          <p:nvSpPr>
            <p:cNvPr id="301" name="Google Shape;301;p22"/>
            <p:cNvSpPr/>
            <p:nvPr/>
          </p:nvSpPr>
          <p:spPr>
            <a:xfrm>
              <a:off x="1294278" y="1765726"/>
              <a:ext cx="1815000" cy="82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800">
                  <a:solidFill>
                    <a:srgbClr val="1D7E74"/>
                  </a:solidFill>
                  <a:latin typeface="Roboto"/>
                  <a:ea typeface="Roboto"/>
                  <a:cs typeface="Roboto"/>
                  <a:sym typeface="Roboto"/>
                </a:rPr>
                <a:t>Cyclic Prefix acts as a buffer that prevents OFDM signal from ISI and ICI or IBI. </a:t>
              </a:r>
              <a:endParaRPr sz="800">
                <a:solidFill>
                  <a:srgbClr val="1D7E74"/>
                </a:solidFill>
                <a:latin typeface="Roboto"/>
                <a:ea typeface="Roboto"/>
                <a:cs typeface="Roboto"/>
                <a:sym typeface="Roboto"/>
              </a:endParaRPr>
            </a:p>
          </p:txBody>
        </p:sp>
        <p:sp>
          <p:nvSpPr>
            <p:cNvPr id="302" name="Google Shape;302;p22"/>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000" b="1">
                  <a:solidFill>
                    <a:srgbClr val="1D7E74"/>
                  </a:solidFill>
                  <a:latin typeface="Roboto"/>
                  <a:ea typeface="Roboto"/>
                  <a:cs typeface="Roboto"/>
                  <a:sym typeface="Roboto"/>
                </a:rPr>
                <a:t>CP</a:t>
              </a:r>
              <a:endParaRPr sz="4000">
                <a:solidFill>
                  <a:srgbClr val="1D7E74"/>
                </a:solidFill>
                <a:latin typeface="Roboto Thin"/>
                <a:ea typeface="Roboto Thin"/>
                <a:cs typeface="Roboto Thin"/>
                <a:sym typeface="Roboto Thin"/>
              </a:endParaRPr>
            </a:p>
          </p:txBody>
        </p:sp>
        <p:sp>
          <p:nvSpPr>
            <p:cNvPr id="303" name="Google Shape;303;p22"/>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1178652" y="3091556"/>
              <a:ext cx="2030400" cy="1085400"/>
            </a:xfrm>
            <a:prstGeom prst="rect">
              <a:avLst/>
            </a:prstGeom>
            <a:no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Clr>
                  <a:srgbClr val="FFFFFF"/>
                </a:buClr>
                <a:buSzPts val="800"/>
                <a:buFont typeface="Roboto"/>
                <a:buChar char="●"/>
              </a:pPr>
              <a:r>
                <a:rPr lang="en-GB" sz="800">
                  <a:solidFill>
                    <a:srgbClr val="FFFFFF"/>
                  </a:solidFill>
                  <a:latin typeface="Roboto"/>
                  <a:ea typeface="Roboto"/>
                  <a:cs typeface="Roboto"/>
                  <a:sym typeface="Roboto"/>
                </a:rPr>
                <a:t>Cyclic Prefix can remove the frequency selective nature of OFDM and change into FLAT FADING.</a:t>
              </a:r>
              <a:endParaRPr sz="800">
                <a:solidFill>
                  <a:srgbClr val="FFFFFF"/>
                </a:solidFill>
                <a:latin typeface="Roboto"/>
                <a:ea typeface="Roboto"/>
                <a:cs typeface="Roboto"/>
                <a:sym typeface="Roboto"/>
              </a:endParaRPr>
            </a:p>
            <a:p>
              <a:pPr marL="457200" lvl="0" indent="-279400" algn="l" rtl="0">
                <a:lnSpc>
                  <a:spcPct val="115000"/>
                </a:lnSpc>
                <a:spcBef>
                  <a:spcPts val="0"/>
                </a:spcBef>
                <a:spcAft>
                  <a:spcPts val="0"/>
                </a:spcAft>
                <a:buClr>
                  <a:srgbClr val="FFFFFF"/>
                </a:buClr>
                <a:buSzPts val="800"/>
                <a:buFont typeface="Roboto"/>
                <a:buChar char="●"/>
              </a:pPr>
              <a:r>
                <a:rPr lang="en-GB" sz="800">
                  <a:solidFill>
                    <a:schemeClr val="lt1"/>
                  </a:solidFill>
                  <a:latin typeface="Roboto"/>
                  <a:ea typeface="Roboto"/>
                  <a:cs typeface="Roboto"/>
                  <a:sym typeface="Roboto"/>
                </a:rPr>
                <a:t>Length of the cyclic prefix can be varied</a:t>
              </a:r>
              <a:endParaRPr sz="800">
                <a:solidFill>
                  <a:srgbClr val="FFFFFF"/>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3"/>
          <p:cNvSpPr txBox="1">
            <a:spLocks noGrp="1"/>
          </p:cNvSpPr>
          <p:nvPr>
            <p:ph type="title"/>
          </p:nvPr>
        </p:nvSpPr>
        <p:spPr>
          <a:xfrm>
            <a:off x="1244775" y="162950"/>
            <a:ext cx="7405800" cy="908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2100" dirty="0"/>
              <a:t>Understanding Various Estimation Techniques</a:t>
            </a:r>
            <a:endParaRPr sz="2100" dirty="0"/>
          </a:p>
        </p:txBody>
      </p:sp>
      <p:pic>
        <p:nvPicPr>
          <p:cNvPr id="310" name="Google Shape;310;p23"/>
          <p:cNvPicPr preferRelativeResize="0"/>
          <p:nvPr/>
        </p:nvPicPr>
        <p:blipFill>
          <a:blip r:embed="rId3">
            <a:alphaModFix/>
          </a:blip>
          <a:stretch>
            <a:fillRect/>
          </a:stretch>
        </p:blipFill>
        <p:spPr>
          <a:xfrm>
            <a:off x="1244775" y="596478"/>
            <a:ext cx="7602899" cy="44598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5"/>
          <p:cNvSpPr txBox="1">
            <a:spLocks noGrp="1"/>
          </p:cNvSpPr>
          <p:nvPr>
            <p:ph type="title"/>
          </p:nvPr>
        </p:nvSpPr>
        <p:spPr>
          <a:xfrm>
            <a:off x="1297500" y="393750"/>
            <a:ext cx="7405800" cy="90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100" dirty="0"/>
              <a:t>Understanding Various Estimation Techniques</a:t>
            </a:r>
            <a:endParaRPr sz="2100" dirty="0"/>
          </a:p>
        </p:txBody>
      </p:sp>
      <p:sp>
        <p:nvSpPr>
          <p:cNvPr id="324" name="Google Shape;324;p25"/>
          <p:cNvSpPr txBox="1">
            <a:spLocks noGrp="1"/>
          </p:cNvSpPr>
          <p:nvPr>
            <p:ph type="body" idx="1"/>
          </p:nvPr>
        </p:nvSpPr>
        <p:spPr>
          <a:xfrm>
            <a:off x="1191424" y="2305175"/>
            <a:ext cx="6728100" cy="24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FFFFFF"/>
                </a:solidFill>
              </a:rPr>
              <a:t>In this project, so far we’ve implemented Channel Estimation based on Block Type Pilot arrangement where we’ve performed estimation using LS (Least Square) estimator and MMSE (Minimum Mean Square Estimator) which comes under Training Symbol-based channel estimation technique. For LS estimation we’ve used Linear Interpolation.</a:t>
            </a:r>
            <a:endParaRPr sz="1400">
              <a:solidFill>
                <a:srgbClr val="FFFFFF"/>
              </a:solidFill>
            </a:endParaRPr>
          </a:p>
          <a:p>
            <a:pPr marL="0" lvl="0" indent="0" algn="l" rtl="0">
              <a:spcBef>
                <a:spcPts val="1600"/>
              </a:spcBef>
              <a:spcAft>
                <a:spcPts val="0"/>
              </a:spcAft>
              <a:buNone/>
            </a:pPr>
            <a:r>
              <a:rPr lang="en-GB" sz="1400">
                <a:solidFill>
                  <a:srgbClr val="FFFFFF"/>
                </a:solidFill>
              </a:rPr>
              <a:t>Further, in the next phase of this project, we will be using Deep Learning technique as it provides result better than other traditional estimators which is explained in the next slide. </a:t>
            </a:r>
            <a:endParaRPr sz="1400">
              <a:solidFill>
                <a:srgbClr val="FFFFFF"/>
              </a:solidFill>
            </a:endParaRPr>
          </a:p>
          <a:p>
            <a:pPr marL="0" lvl="0" indent="0" algn="l" rtl="0">
              <a:spcBef>
                <a:spcPts val="1600"/>
              </a:spcBef>
              <a:spcAft>
                <a:spcPts val="0"/>
              </a:spcAft>
              <a:buNone/>
            </a:pPr>
            <a:endParaRPr sz="1400">
              <a:solidFill>
                <a:srgbClr val="FFFFFF"/>
              </a:solidFill>
            </a:endParaRPr>
          </a:p>
          <a:p>
            <a:pPr marL="0" lvl="0" indent="0" algn="l" rtl="0">
              <a:spcBef>
                <a:spcPts val="1600"/>
              </a:spcBef>
              <a:spcAft>
                <a:spcPts val="0"/>
              </a:spcAft>
              <a:buNone/>
            </a:pPr>
            <a:endParaRPr sz="1400">
              <a:solidFill>
                <a:srgbClr val="FFFFFF"/>
              </a:solidFill>
            </a:endParaRPr>
          </a:p>
          <a:p>
            <a:pPr marL="0" lvl="0" indent="0" algn="l" rtl="0">
              <a:spcBef>
                <a:spcPts val="1600"/>
              </a:spcBef>
              <a:spcAft>
                <a:spcPts val="1600"/>
              </a:spcAft>
              <a:buNone/>
            </a:pPr>
            <a:endParaRPr sz="1400">
              <a:solidFill>
                <a:srgbClr val="FFFFFF"/>
              </a:solidFill>
            </a:endParaRPr>
          </a:p>
        </p:txBody>
      </p:sp>
      <p:pic>
        <p:nvPicPr>
          <p:cNvPr id="325" name="Google Shape;325;p25"/>
          <p:cNvPicPr preferRelativeResize="0"/>
          <p:nvPr/>
        </p:nvPicPr>
        <p:blipFill>
          <a:blip r:embed="rId3">
            <a:alphaModFix/>
          </a:blip>
          <a:stretch>
            <a:fillRect/>
          </a:stretch>
        </p:blipFill>
        <p:spPr>
          <a:xfrm>
            <a:off x="1662500" y="1125525"/>
            <a:ext cx="6096725" cy="1065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4"/>
          <p:cNvSpPr txBox="1">
            <a:spLocks noGrp="1"/>
          </p:cNvSpPr>
          <p:nvPr>
            <p:ph type="title"/>
          </p:nvPr>
        </p:nvSpPr>
        <p:spPr>
          <a:xfrm>
            <a:off x="1297500" y="393750"/>
            <a:ext cx="52125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Deep Learning Concepts</a:t>
            </a:r>
            <a:endParaRPr/>
          </a:p>
        </p:txBody>
      </p:sp>
      <p:sp>
        <p:nvSpPr>
          <p:cNvPr id="316" name="Google Shape;316;p24"/>
          <p:cNvSpPr txBox="1">
            <a:spLocks noGrp="1"/>
          </p:cNvSpPr>
          <p:nvPr>
            <p:ph type="body" idx="1"/>
          </p:nvPr>
        </p:nvSpPr>
        <p:spPr>
          <a:xfrm>
            <a:off x="1297500" y="1093900"/>
            <a:ext cx="7143900" cy="30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Deep learning algorithms use layered approach to extract higher levels of features from a dataset and provide much more meaningful and accurate results. It takes the help of a mesh  of  neural networks to do so.</a:t>
            </a:r>
            <a:endParaRPr sz="1400"/>
          </a:p>
          <a:p>
            <a:pPr marL="0" lvl="0" indent="0" algn="l" rtl="0">
              <a:spcBef>
                <a:spcPts val="1600"/>
              </a:spcBef>
              <a:spcAft>
                <a:spcPts val="0"/>
              </a:spcAft>
              <a:buNone/>
            </a:pPr>
            <a:r>
              <a:rPr lang="en-GB" sz="1400"/>
              <a:t>In case of Channel estimation problem, It is evident that DL will provide better results as it can combat channel distortions, interferences and better detect transmitted symbols. Generally observed is an approach of using less pilots for neural networks. </a:t>
            </a:r>
            <a:endParaRPr sz="1400"/>
          </a:p>
          <a:p>
            <a:pPr marL="0" lvl="0" indent="0" algn="l" rtl="0">
              <a:spcBef>
                <a:spcPts val="1600"/>
              </a:spcBef>
              <a:spcAft>
                <a:spcPts val="1600"/>
              </a:spcAft>
              <a:buNone/>
            </a:pPr>
            <a:endParaRPr sz="1400"/>
          </a:p>
        </p:txBody>
      </p:sp>
      <p:pic>
        <p:nvPicPr>
          <p:cNvPr id="317" name="Google Shape;317;p24"/>
          <p:cNvPicPr preferRelativeResize="0"/>
          <p:nvPr/>
        </p:nvPicPr>
        <p:blipFill>
          <a:blip r:embed="rId3">
            <a:alphaModFix/>
          </a:blip>
          <a:stretch>
            <a:fillRect/>
          </a:stretch>
        </p:blipFill>
        <p:spPr>
          <a:xfrm>
            <a:off x="0" y="3070350"/>
            <a:ext cx="3723500" cy="2073149"/>
          </a:xfrm>
          <a:prstGeom prst="rect">
            <a:avLst/>
          </a:prstGeom>
          <a:noFill/>
          <a:ln>
            <a:noFill/>
          </a:ln>
        </p:spPr>
      </p:pic>
      <p:sp>
        <p:nvSpPr>
          <p:cNvPr id="318" name="Google Shape;318;p24"/>
          <p:cNvSpPr txBox="1"/>
          <p:nvPr/>
        </p:nvSpPr>
        <p:spPr>
          <a:xfrm>
            <a:off x="4645775" y="3147900"/>
            <a:ext cx="4091100" cy="14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a:ea typeface="Lato"/>
                <a:cs typeface="Lato"/>
                <a:sym typeface="Lato"/>
              </a:rPr>
              <a:t>Training data can be generated from simulation results of channel estimation and then it can be used to test data and with optimisation of algorithms, it can provide results comparable or better than traditional estimators like LSE, MMSe.</a:t>
            </a:r>
            <a:endParaRPr>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792</Words>
  <Application>Microsoft Office PowerPoint</Application>
  <PresentationFormat>On-screen Show (16:9)</PresentationFormat>
  <Paragraphs>102</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Average</vt:lpstr>
      <vt:lpstr>Arial</vt:lpstr>
      <vt:lpstr>Roboto Medium</vt:lpstr>
      <vt:lpstr>Roboto Thin</vt:lpstr>
      <vt:lpstr>Roboto</vt:lpstr>
      <vt:lpstr>Georgia</vt:lpstr>
      <vt:lpstr>Lato</vt:lpstr>
      <vt:lpstr>Montserrat</vt:lpstr>
      <vt:lpstr>Focus</vt:lpstr>
      <vt:lpstr>B.Tech. Major Project -   Channel Estimation in MIMO OFDM System in 5G using Deep Learning</vt:lpstr>
      <vt:lpstr>Table of Content</vt:lpstr>
      <vt:lpstr>Problem Statement</vt:lpstr>
      <vt:lpstr>Introductions</vt:lpstr>
      <vt:lpstr>MIMO OFDM</vt:lpstr>
      <vt:lpstr>Theoretical concepts</vt:lpstr>
      <vt:lpstr>Understanding Various Estimation Techniques</vt:lpstr>
      <vt:lpstr>Understanding Various Estimation Techniques</vt:lpstr>
      <vt:lpstr>Deep Learning Concepts</vt:lpstr>
      <vt:lpstr>                               Code Flow</vt:lpstr>
      <vt:lpstr>Understanding Code Flow</vt:lpstr>
      <vt:lpstr>Function-1 (for modelling Tx and Rx process in OFDM systems).</vt:lpstr>
      <vt:lpstr>Function-2 (for performing LSE and MMSE channel estimation)</vt:lpstr>
      <vt:lpstr>Function-3 (for calculating SER of LSE and MMSE channel estimation) </vt:lpstr>
      <vt:lpstr>Results</vt:lpstr>
      <vt:lpstr>Results</vt:lpstr>
      <vt:lpstr>Results</vt:lpstr>
      <vt:lpstr>Results</vt:lpstr>
      <vt:lpstr>Simulink Model</vt:lpstr>
      <vt:lpstr>Project flow</vt:lpstr>
      <vt:lpstr>Future Scope</vt:lpstr>
      <vt:lpstr>Acknowledgement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B.Tech. Major Project -   Channel Estimation in MIMO OFDM System in 5G using Deep Learning</dc:title>
  <cp:lastModifiedBy>DeLL</cp:lastModifiedBy>
  <cp:revision>2</cp:revision>
  <dcterms:modified xsi:type="dcterms:W3CDTF">2020-06-30T10:12:30Z</dcterms:modified>
</cp:coreProperties>
</file>